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</p:embeddedFont>
    <p:embeddedFont>
      <p:font typeface="Roboto Medium" panose="02000000000000000000" pitchFamily="2" charset="0"/>
      <p:regular r:id="rId15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47C0102-3374-D3AD-E141-0E0315B55B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DE561F3-8DCD-77A1-8F37-ED8201C590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39B15-A224-42AB-B336-BC7079386958}" type="datetimeFigureOut">
              <a:rPr lang="es-CO" smtClean="0"/>
              <a:t>28/03/2025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56EED88-6944-F035-424E-2E4596DE59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B00C54-F959-12C9-AF9D-6B7F2452CD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37F0A-AA2C-4C6B-A49F-F435174620A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07545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5832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C2525-AE53-BFB6-5AEB-2C02CB5DB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F57971-C4E5-04B1-4947-C314EA4F07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AA32FC-5349-FAB6-D76B-2522F71E0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8A231-7E4F-3AAA-655A-2A1ECC997A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55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78153" y="144767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Unitree Robotics: Democratizando la Robótica Cuadrúpeda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178153" y="3914176"/>
            <a:ext cx="715130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Unitree Robotics es una empresa china especializada en el desarrollo de robots cuadrúpedos autónomos que combinan inteligencia artificial, sensores avanzados y movilidad ágil. Sus robots están diseñados para múltiples aplicaciones, desde investigación y educación hasta seguridad, patrullaje y asistencia en entornos industriales y urbanos.</a:t>
            </a:r>
            <a:endParaRPr lang="en-US" sz="175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A14FB12-1EEF-1482-1D9B-3A2D2E14C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07376" cy="695638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44946C1-F1AC-340C-5522-DCCCA9A6472B}"/>
              </a:ext>
            </a:extLst>
          </p:cNvPr>
          <p:cNvSpPr txBox="1"/>
          <p:nvPr/>
        </p:nvSpPr>
        <p:spPr>
          <a:xfrm>
            <a:off x="1932974" y="6967493"/>
            <a:ext cx="7384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https://www.unitree.com/h1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2A1885D-AF74-F228-0624-59CA235DCA56}"/>
              </a:ext>
            </a:extLst>
          </p:cNvPr>
          <p:cNvSpPr/>
          <p:nvPr/>
        </p:nvSpPr>
        <p:spPr>
          <a:xfrm>
            <a:off x="12871048" y="7743463"/>
            <a:ext cx="1666755" cy="4051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29226B9E-266B-0B13-9DD2-F94DE7DC6324}"/>
              </a:ext>
            </a:extLst>
          </p:cNvPr>
          <p:cNvSpPr/>
          <p:nvPr/>
        </p:nvSpPr>
        <p:spPr>
          <a:xfrm>
            <a:off x="10171062" y="735699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Luis Miguel Rueda Galindo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015" y="695444"/>
            <a:ext cx="12971383" cy="619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¿Qué hace la empresa? Definición, misión, visión y alcance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4015" y="1810822"/>
            <a:ext cx="2478881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Misión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694015" y="2318861"/>
            <a:ext cx="4090987" cy="2221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 objetivo principal es hacer accesible la robótica avanzada a investigadores, universidades y empresas. En otras palabras, buscan democratizar el acceso a robots cuadrúpedos de alto rendimiento que antes solo estaban disponibles para grandes corporaciones o instituciones militares.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5276493" y="1810822"/>
            <a:ext cx="2478881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Visión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5276493" y="2318861"/>
            <a:ext cx="4090987" cy="1439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 visión es lograr que los robots sean parte de la vida cotidiana, ayudando en tareas de logística, rescate, vigilancia e incluso en hogares.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858970" y="1810822"/>
            <a:ext cx="2478881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Alcance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858970" y="2318861"/>
            <a:ext cx="4090987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Unitree Robotics ha logrado expandir su tecnología a distintos sectores: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858970" y="3131939"/>
            <a:ext cx="4090987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Industria: Robots utilizados para inspección y mantenimiento en fábricas y almacenes.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9858970" y="4153138"/>
            <a:ext cx="4090987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Seguridad: Patrullaje autónomo en zonas sensibles, como aeropuertos o infraestructuras críticas.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858970" y="5174337"/>
            <a:ext cx="4090987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Investigación y educación: Muchas universidades usan los robots de Unitree en proyectos de inteligencia artificial y control de movimiento.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9858970" y="6512838"/>
            <a:ext cx="4090987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endParaRPr lang="en-US" sz="155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7CD06F0-58FA-EDD7-04C1-31FE6CAB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45" y="4857274"/>
            <a:ext cx="2276126" cy="227612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5E9B88C-E3DA-CEB9-EE1A-D58E24890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277" y="4153139"/>
            <a:ext cx="3389846" cy="3389846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D084DC36-3FB2-F8DE-512B-CE484F0BCBA6}"/>
              </a:ext>
            </a:extLst>
          </p:cNvPr>
          <p:cNvSpPr/>
          <p:nvPr/>
        </p:nvSpPr>
        <p:spPr>
          <a:xfrm>
            <a:off x="12871048" y="7743463"/>
            <a:ext cx="1666755" cy="4051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45759" y="225365"/>
            <a:ext cx="5338882" cy="526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Breve historia de la empresa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2708062" y="904530"/>
            <a:ext cx="10859349" cy="607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Unitree Robotics fue fundada en 2016 por Xingxing Wang en China con la </a:t>
            </a:r>
            <a:r>
              <a:rPr lang="en-US" sz="20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visión</a:t>
            </a: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crear</a:t>
            </a: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robots cuadrúpedos accesibles y de alto rendimiento.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1544129" y="696085"/>
            <a:ext cx="166628" cy="6627819"/>
          </a:xfrm>
          <a:prstGeom prst="roundRect">
            <a:avLst>
              <a:gd name="adj" fmla="val 309461"/>
            </a:avLst>
          </a:prstGeom>
          <a:solidFill>
            <a:srgbClr val="313E8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5" name="Shape 3"/>
          <p:cNvSpPr/>
          <p:nvPr/>
        </p:nvSpPr>
        <p:spPr>
          <a:xfrm>
            <a:off x="1710757" y="2135176"/>
            <a:ext cx="1311260" cy="53801"/>
          </a:xfrm>
          <a:prstGeom prst="roundRect">
            <a:avLst>
              <a:gd name="adj" fmla="val 309461"/>
            </a:avLst>
          </a:prstGeom>
          <a:solidFill>
            <a:srgbClr val="313E8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6" name="Shape 4"/>
          <p:cNvSpPr/>
          <p:nvPr/>
        </p:nvSpPr>
        <p:spPr>
          <a:xfrm>
            <a:off x="1354640" y="1697316"/>
            <a:ext cx="983446" cy="669779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374" y="1693071"/>
            <a:ext cx="526803" cy="65837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8" name="Text 5"/>
          <p:cNvSpPr/>
          <p:nvPr/>
        </p:nvSpPr>
        <p:spPr>
          <a:xfrm>
            <a:off x="3134400" y="2036323"/>
            <a:ext cx="173440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2017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3022017" y="2390970"/>
            <a:ext cx="10393485" cy="607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Presentan el primer prototipo funcional de un robot cuadrúpedo, similar a </a:t>
            </a:r>
            <a:r>
              <a:rPr lang="en-US" sz="20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</a:t>
            </a: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desarrollados</a:t>
            </a:r>
            <a:endParaRPr lang="en-US" sz="200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por Boston Dynamics, pero con un enfoque más asequible.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1710757" y="3273890"/>
            <a:ext cx="1311260" cy="53801"/>
          </a:xfrm>
          <a:prstGeom prst="roundRect">
            <a:avLst>
              <a:gd name="adj" fmla="val 309461"/>
            </a:avLst>
          </a:prstGeom>
          <a:solidFill>
            <a:srgbClr val="313E8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11" name="Shape 8"/>
          <p:cNvSpPr/>
          <p:nvPr/>
        </p:nvSpPr>
        <p:spPr>
          <a:xfrm>
            <a:off x="1354640" y="2836029"/>
            <a:ext cx="983446" cy="669779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960" y="2753404"/>
            <a:ext cx="655632" cy="8193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3" name="Text 9"/>
          <p:cNvSpPr/>
          <p:nvPr/>
        </p:nvSpPr>
        <p:spPr>
          <a:xfrm>
            <a:off x="3134400" y="3181466"/>
            <a:ext cx="173440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2018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3022017" y="3618831"/>
            <a:ext cx="10231440" cy="35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Lanzamiento de Laikago, su primer robot cuadrúpedo comercial, inspirado en el perro Laika.</a:t>
            </a:r>
            <a:endParaRPr lang="en-US" sz="2000" dirty="0"/>
          </a:p>
        </p:txBody>
      </p:sp>
      <p:sp>
        <p:nvSpPr>
          <p:cNvPr id="15" name="Shape 11"/>
          <p:cNvSpPr/>
          <p:nvPr/>
        </p:nvSpPr>
        <p:spPr>
          <a:xfrm>
            <a:off x="1710757" y="4412604"/>
            <a:ext cx="1311260" cy="53801"/>
          </a:xfrm>
          <a:prstGeom prst="roundRect">
            <a:avLst>
              <a:gd name="adj" fmla="val 309461"/>
            </a:avLst>
          </a:prstGeom>
          <a:solidFill>
            <a:srgbClr val="313E8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16" name="Shape 12"/>
          <p:cNvSpPr/>
          <p:nvPr/>
        </p:nvSpPr>
        <p:spPr>
          <a:xfrm>
            <a:off x="1354640" y="3974743"/>
            <a:ext cx="983446" cy="669779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547" y="3874682"/>
            <a:ext cx="655632" cy="8193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8" name="Text 13"/>
          <p:cNvSpPr/>
          <p:nvPr/>
        </p:nvSpPr>
        <p:spPr>
          <a:xfrm>
            <a:off x="3134400" y="4307568"/>
            <a:ext cx="173440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2020</a:t>
            </a:r>
            <a:endParaRPr lang="en-US" sz="2000" dirty="0"/>
          </a:p>
        </p:txBody>
      </p:sp>
      <p:sp>
        <p:nvSpPr>
          <p:cNvPr id="19" name="Text 14"/>
          <p:cNvSpPr/>
          <p:nvPr/>
        </p:nvSpPr>
        <p:spPr>
          <a:xfrm>
            <a:off x="3022017" y="4689933"/>
            <a:ext cx="10231440" cy="35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Presentan Unitree A1, un robot más pequeño, rápido y económico, capaz de correr a 3.3 m/s.</a:t>
            </a:r>
            <a:endParaRPr lang="en-US" sz="2000" dirty="0"/>
          </a:p>
        </p:txBody>
      </p:sp>
      <p:sp>
        <p:nvSpPr>
          <p:cNvPr id="20" name="Shape 15"/>
          <p:cNvSpPr/>
          <p:nvPr/>
        </p:nvSpPr>
        <p:spPr>
          <a:xfrm>
            <a:off x="1710757" y="5551317"/>
            <a:ext cx="1311260" cy="53801"/>
          </a:xfrm>
          <a:prstGeom prst="roundRect">
            <a:avLst>
              <a:gd name="adj" fmla="val 309461"/>
            </a:avLst>
          </a:prstGeom>
          <a:solidFill>
            <a:srgbClr val="313E8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21" name="Shape 16"/>
          <p:cNvSpPr/>
          <p:nvPr/>
        </p:nvSpPr>
        <p:spPr>
          <a:xfrm>
            <a:off x="1354640" y="5113457"/>
            <a:ext cx="983446" cy="669779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547" y="5034086"/>
            <a:ext cx="655632" cy="8193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3" name="Text 17"/>
          <p:cNvSpPr/>
          <p:nvPr/>
        </p:nvSpPr>
        <p:spPr>
          <a:xfrm>
            <a:off x="3188645" y="5452464"/>
            <a:ext cx="173440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2021</a:t>
            </a:r>
            <a:endParaRPr lang="en-US" sz="2000" dirty="0"/>
          </a:p>
        </p:txBody>
      </p:sp>
      <p:sp>
        <p:nvSpPr>
          <p:cNvPr id="24" name="Text 18"/>
          <p:cNvSpPr/>
          <p:nvPr/>
        </p:nvSpPr>
        <p:spPr>
          <a:xfrm>
            <a:off x="3018777" y="5794587"/>
            <a:ext cx="10231440" cy="35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Lanzamiento de Aliengo, un robot avanzado con visión </a:t>
            </a:r>
            <a:r>
              <a:rPr lang="en-US" sz="20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</a:t>
            </a: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computadora</a:t>
            </a:r>
            <a:endParaRPr lang="en-US" sz="200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capacidades de IA mejoradas.</a:t>
            </a:r>
            <a:endParaRPr lang="en-US" sz="2000" dirty="0"/>
          </a:p>
        </p:txBody>
      </p:sp>
      <p:sp>
        <p:nvSpPr>
          <p:cNvPr id="25" name="Shape 19"/>
          <p:cNvSpPr/>
          <p:nvPr/>
        </p:nvSpPr>
        <p:spPr>
          <a:xfrm>
            <a:off x="1710757" y="6690031"/>
            <a:ext cx="1311260" cy="53801"/>
          </a:xfrm>
          <a:prstGeom prst="roundRect">
            <a:avLst>
              <a:gd name="adj" fmla="val 309461"/>
            </a:avLst>
          </a:prstGeom>
          <a:solidFill>
            <a:srgbClr val="313E8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26" name="Shape 20"/>
          <p:cNvSpPr/>
          <p:nvPr/>
        </p:nvSpPr>
        <p:spPr>
          <a:xfrm>
            <a:off x="1354640" y="6252171"/>
            <a:ext cx="983446" cy="669779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6448" y="6183885"/>
            <a:ext cx="655632" cy="8193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8" name="Text 21"/>
          <p:cNvSpPr/>
          <p:nvPr/>
        </p:nvSpPr>
        <p:spPr>
          <a:xfrm>
            <a:off x="3166326" y="6558466"/>
            <a:ext cx="173440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2023</a:t>
            </a:r>
            <a:endParaRPr lang="en-US" sz="2000" dirty="0"/>
          </a:p>
        </p:txBody>
      </p:sp>
      <p:sp>
        <p:nvSpPr>
          <p:cNvPr id="29" name="Text 22"/>
          <p:cNvSpPr/>
          <p:nvPr/>
        </p:nvSpPr>
        <p:spPr>
          <a:xfrm>
            <a:off x="3018777" y="6944691"/>
            <a:ext cx="10231440" cy="35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Presentan Unitree Go2, un robot cuadrúpedo de última generación con </a:t>
            </a:r>
            <a:r>
              <a:rPr lang="en-US" sz="20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más</a:t>
            </a:r>
            <a:endParaRPr lang="en-US" sz="200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autonomía y mejor procesamiento de datos.</a:t>
            </a:r>
            <a:endParaRPr lang="en-US" sz="2000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8BE9CFE8-513A-F06A-5DA5-9B53CD30C136}"/>
              </a:ext>
            </a:extLst>
          </p:cNvPr>
          <p:cNvSpPr/>
          <p:nvPr/>
        </p:nvSpPr>
        <p:spPr>
          <a:xfrm>
            <a:off x="12871048" y="7743463"/>
            <a:ext cx="1666755" cy="4051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502" y="608528"/>
            <a:ext cx="12523827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Vigilancia tecnológica y dominancia en el mercado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74502" y="1742599"/>
            <a:ext cx="4213027" cy="5882164"/>
          </a:xfrm>
          <a:prstGeom prst="roundRect">
            <a:avLst>
              <a:gd name="adj" fmla="val 2206"/>
            </a:avLst>
          </a:prstGeom>
          <a:solidFill>
            <a:srgbClr val="182567"/>
          </a:solidFill>
          <a:ln w="7620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4" name="Text 2"/>
          <p:cNvSpPr/>
          <p:nvPr/>
        </p:nvSpPr>
        <p:spPr>
          <a:xfrm>
            <a:off x="1003340" y="1971437"/>
            <a:ext cx="3457694" cy="34563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Competencia en el mercado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003340" y="2449830"/>
            <a:ext cx="3755350" cy="7081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Unitree Robotics compite directamente con empresas como: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003340" y="3290768"/>
            <a:ext cx="3755350" cy="141636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Boston Dynamics: Líder en robots cuadrúpedos con modelos como Spot, pero con un precio mucho más alto.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003340" y="4784527"/>
            <a:ext cx="3755350" cy="7081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ANYbotics: Empresa suiza con robots para inspección industrial.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003340" y="5625465"/>
            <a:ext cx="3755350" cy="177045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Unitree se ha posicionado en el mercado al ofrecer robots de calidad a menor costo y enfocarse en aplicaciones comerciales y académicas.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5208746" y="1742599"/>
            <a:ext cx="4213027" cy="5882164"/>
          </a:xfrm>
          <a:prstGeom prst="roundRect">
            <a:avLst>
              <a:gd name="adj" fmla="val 2206"/>
            </a:avLst>
          </a:prstGeom>
          <a:solidFill>
            <a:srgbClr val="182567"/>
          </a:solidFill>
          <a:ln w="7620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10" name="Text 8"/>
          <p:cNvSpPr/>
          <p:nvPr/>
        </p:nvSpPr>
        <p:spPr>
          <a:xfrm>
            <a:off x="5437584" y="1971437"/>
            <a:ext cx="2766179" cy="34563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Diferenciadores clave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437584" y="2449830"/>
            <a:ext cx="3755350" cy="212455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Precio más accesible: Un robot de Boston Dynamics como Spot puede costar más de $75,000 USD, mientras que Unitree ofrece modelos desde $2,700 USD (Unitree Go1).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5437584" y="4651772"/>
            <a:ext cx="3755350" cy="106227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Versatilidad: Son robots usados en educación, vigilancia, exploración y entretenimiento.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5437584" y="5791438"/>
            <a:ext cx="3755350" cy="141636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Desarrollo ágil: Actualizan sus robots cada pocos años, mejorando sus capacidades constantemente.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9642991" y="1742599"/>
            <a:ext cx="4213027" cy="5882164"/>
          </a:xfrm>
          <a:prstGeom prst="roundRect">
            <a:avLst>
              <a:gd name="adj" fmla="val 2206"/>
            </a:avLst>
          </a:prstGeom>
          <a:solidFill>
            <a:srgbClr val="182567"/>
          </a:solidFill>
          <a:ln w="7620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sp>
      <p:sp>
        <p:nvSpPr>
          <p:cNvPr id="15" name="Text 13"/>
          <p:cNvSpPr/>
          <p:nvPr/>
        </p:nvSpPr>
        <p:spPr>
          <a:xfrm>
            <a:off x="9871829" y="1971437"/>
            <a:ext cx="3287435" cy="34563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Dominancia en el mercado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9871829" y="2449830"/>
            <a:ext cx="3755350" cy="177045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Unitree Robotics es una de las pocas empresas capaces de producir en masa robots cuadrúpedos a bajo costo, lo que le ha permitido expandirse globalmente.</a:t>
            </a:r>
            <a:endParaRPr lang="en-US" sz="17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0BBF7F5-72A8-C553-4643-14E5BC502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898" y="4392330"/>
            <a:ext cx="2791212" cy="27912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2D38F56-0964-CE91-1CD8-160C00919D18}"/>
              </a:ext>
            </a:extLst>
          </p:cNvPr>
          <p:cNvSpPr/>
          <p:nvPr/>
        </p:nvSpPr>
        <p:spPr>
          <a:xfrm>
            <a:off x="12871048" y="7743463"/>
            <a:ext cx="1666755" cy="4051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85B881-DE40-FC27-C60B-4353902D4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157"/>
            <a:ext cx="14630400" cy="603528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1B2BE39-34F1-CDEB-4A2D-37ECB72E49AF}"/>
              </a:ext>
            </a:extLst>
          </p:cNvPr>
          <p:cNvSpPr/>
          <p:nvPr/>
        </p:nvSpPr>
        <p:spPr>
          <a:xfrm>
            <a:off x="12871048" y="7743463"/>
            <a:ext cx="1666755" cy="4051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F1FE2C-1D27-E5C5-FF54-4BA903839208}"/>
              </a:ext>
            </a:extLst>
          </p:cNvPr>
          <p:cNvSpPr txBox="1"/>
          <p:nvPr/>
        </p:nvSpPr>
        <p:spPr>
          <a:xfrm>
            <a:off x="92597" y="7132443"/>
            <a:ext cx="8096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https://shop.unitree.com/products/unitreeyushutechnologydog-artificial-intelligence-companion-bionic-companion-intelligent-robot-go1-quadruped-robot-dog?srsltid=AfmBOoo0hGccvwcHccoObKqycDcY2o65j0TKKj4b_Gl98buiuyZz8csL</a:t>
            </a:r>
          </a:p>
        </p:txBody>
      </p:sp>
    </p:spTree>
    <p:extLst>
      <p:ext uri="{BB962C8B-B14F-4D97-AF65-F5344CB8AC3E}">
        <p14:creationId xmlns:p14="http://schemas.microsoft.com/office/powerpoint/2010/main" val="60451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D9E66-BDC3-FFF1-E0C4-94D3FBEC1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890C593E-B8A1-36DC-FE60-39AF127CAB81}"/>
              </a:ext>
            </a:extLst>
          </p:cNvPr>
          <p:cNvSpPr/>
          <p:nvPr/>
        </p:nvSpPr>
        <p:spPr>
          <a:xfrm>
            <a:off x="12871048" y="7743463"/>
            <a:ext cx="1666755" cy="4051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01E132-9A66-647D-0C6F-84DE49176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2" y="1194314"/>
            <a:ext cx="10498072" cy="5546036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AC16797C-6A7F-C10B-C3E5-F9F919066344}"/>
              </a:ext>
            </a:extLst>
          </p:cNvPr>
          <p:cNvSpPr/>
          <p:nvPr/>
        </p:nvSpPr>
        <p:spPr>
          <a:xfrm>
            <a:off x="1139094" y="105471"/>
            <a:ext cx="11998567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Modelo</a:t>
            </a: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: Unitree H1</a:t>
            </a:r>
            <a:endParaRPr lang="en-US" sz="445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AE949FA-F784-C966-2C4E-984AF936B885}"/>
              </a:ext>
            </a:extLst>
          </p:cNvPr>
          <p:cNvSpPr txBox="1"/>
          <p:nvPr/>
        </p:nvSpPr>
        <p:spPr>
          <a:xfrm>
            <a:off x="3758084" y="692195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https://www.unitree.com/news/31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147C347E-F975-2C48-FB23-B94B96E62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3756" y="1722227"/>
            <a:ext cx="396664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Automatización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Realiza tareas repetitivas y optimiza procesos industriales.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Asistencia en tareas físicas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Puede ayudar en labores pesadas o de precisión.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Logística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Transporta objetos y optimiza la distribución en almacenes o fábricas.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Interacción con humanos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Puede integrarse en entornos industriales o domésticos para asistencia y colaboración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7727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204" y="334262"/>
            <a:ext cx="5392936" cy="530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 err="1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Tecnologías</a:t>
            </a:r>
            <a:r>
              <a:rPr lang="en-US" sz="3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clave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672" y="3462695"/>
            <a:ext cx="8064937" cy="806493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593" y="5803702"/>
            <a:ext cx="286583" cy="35825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672" y="3462695"/>
            <a:ext cx="8064937" cy="806493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730" y="4291608"/>
            <a:ext cx="286583" cy="358259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2672" y="3459231"/>
            <a:ext cx="8064937" cy="8064937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0748" y="5803702"/>
            <a:ext cx="286583" cy="358259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915331" y="3084195"/>
            <a:ext cx="3415092" cy="371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Movilidad cuadrúpeda avanzada</a:t>
            </a:r>
            <a:endParaRPr lang="en-US" sz="2400" dirty="0"/>
          </a:p>
        </p:txBody>
      </p:sp>
      <p:sp>
        <p:nvSpPr>
          <p:cNvPr id="11" name="Text 3"/>
          <p:cNvSpPr/>
          <p:nvPr/>
        </p:nvSpPr>
        <p:spPr>
          <a:xfrm>
            <a:off x="218698" y="3627240"/>
            <a:ext cx="4264601" cy="1143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Algoritmos de control de locomoción que permiten que los robots caminen, corran, suban escaleras e incluso hagan piruetas.</a:t>
            </a:r>
            <a:endParaRPr lang="en-US" dirty="0"/>
          </a:p>
        </p:txBody>
      </p:sp>
      <p:sp>
        <p:nvSpPr>
          <p:cNvPr id="12" name="Text 4"/>
          <p:cNvSpPr/>
          <p:nvPr/>
        </p:nvSpPr>
        <p:spPr>
          <a:xfrm>
            <a:off x="241816" y="4770369"/>
            <a:ext cx="3519956" cy="1017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Motores de alta eficiencia permiten movimientos fluidos y naturales.</a:t>
            </a:r>
            <a:endParaRPr lang="en-US" dirty="0"/>
          </a:p>
        </p:txBody>
      </p:sp>
      <p:sp>
        <p:nvSpPr>
          <p:cNvPr id="13" name="Text 5"/>
          <p:cNvSpPr/>
          <p:nvPr/>
        </p:nvSpPr>
        <p:spPr>
          <a:xfrm>
            <a:off x="5638585" y="1131987"/>
            <a:ext cx="3353229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Sensores avanzados</a:t>
            </a:r>
            <a:endParaRPr lang="en-US" sz="2400" dirty="0"/>
          </a:p>
        </p:txBody>
      </p:sp>
      <p:sp>
        <p:nvSpPr>
          <p:cNvPr id="14" name="Text 6"/>
          <p:cNvSpPr/>
          <p:nvPr/>
        </p:nvSpPr>
        <p:spPr>
          <a:xfrm>
            <a:off x="5303282" y="1468240"/>
            <a:ext cx="4310777" cy="81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Cámaras y sensores LiDAR: Permiten que los robots naveguen en entornos complejos y eviten obstáculos en tiempo real.</a:t>
            </a:r>
            <a:endParaRPr lang="en-US" dirty="0"/>
          </a:p>
        </p:txBody>
      </p:sp>
      <p:sp>
        <p:nvSpPr>
          <p:cNvPr id="15" name="Text 7"/>
          <p:cNvSpPr/>
          <p:nvPr/>
        </p:nvSpPr>
        <p:spPr>
          <a:xfrm>
            <a:off x="5303282" y="2579370"/>
            <a:ext cx="4310777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Sensores de fuerza y equilibrio: Garantizan estabilidad en terrenos irregulares.</a:t>
            </a:r>
            <a:endParaRPr lang="en-US" dirty="0"/>
          </a:p>
        </p:txBody>
      </p:sp>
      <p:sp>
        <p:nvSpPr>
          <p:cNvPr id="16" name="Text 8"/>
          <p:cNvSpPr/>
          <p:nvPr/>
        </p:nvSpPr>
        <p:spPr>
          <a:xfrm>
            <a:off x="10663657" y="3122978"/>
            <a:ext cx="3161348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Inteligencia artificial y autonomía</a:t>
            </a:r>
            <a:endParaRPr lang="en-US" sz="2400" dirty="0"/>
          </a:p>
        </p:txBody>
      </p:sp>
      <p:sp>
        <p:nvSpPr>
          <p:cNvPr id="17" name="Text 9"/>
          <p:cNvSpPr/>
          <p:nvPr/>
        </p:nvSpPr>
        <p:spPr>
          <a:xfrm>
            <a:off x="10088942" y="3490047"/>
            <a:ext cx="4310777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Algoritmos de visión por computadora permiten reconocer objetos y seguir personas.</a:t>
            </a:r>
            <a:endParaRPr lang="en-US" dirty="0"/>
          </a:p>
        </p:txBody>
      </p:sp>
      <p:sp>
        <p:nvSpPr>
          <p:cNvPr id="18" name="Text 10"/>
          <p:cNvSpPr/>
          <p:nvPr/>
        </p:nvSpPr>
        <p:spPr>
          <a:xfrm>
            <a:off x="10319623" y="4378047"/>
            <a:ext cx="4310777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Modelos más recientes pueden ser programados para tareas de patrullaje y exploración.</a:t>
            </a:r>
            <a:endParaRPr lang="en-US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0F2F4BB-29F6-346B-CBC2-0A4E670291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3309" y="4983789"/>
            <a:ext cx="1551733" cy="155173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A866B3A-073B-AF8F-A109-F20F8471B6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3435" y="3572710"/>
            <a:ext cx="1783171" cy="178317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19E5972-7126-CC90-0683-5A94122A8E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4296" y="5090970"/>
            <a:ext cx="1783171" cy="178317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606B2228-4FDC-79DB-C8BE-DD93E2441C37}"/>
              </a:ext>
            </a:extLst>
          </p:cNvPr>
          <p:cNvSpPr/>
          <p:nvPr/>
        </p:nvSpPr>
        <p:spPr>
          <a:xfrm>
            <a:off x="12871048" y="7743463"/>
            <a:ext cx="1666755" cy="4051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41160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Datos curiosos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626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5505140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462635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Inspiración en la naturaleza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6307383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robots de Unitree están diseñados para imitar la movilidad de perros y otros animales cuadrúpedos.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54626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5505140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54078" y="5462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Pruebas de agilidad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54078" y="5953053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Algunos modelos han demostrado ser tan rápidos como un corredor humano en distancias cortas.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40133" y="54626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550514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77249" y="5462635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Aplicaciones en entretenimiento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377249" y="6307383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 sido usados en videos musicales, comerciales y exhibiciones.</a:t>
            </a:r>
            <a:endParaRPr lang="en-US" sz="175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8C349F0-5773-6BDB-23AD-2A261668A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5" y="1"/>
            <a:ext cx="14573905" cy="4116038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1C7F82C-E454-4264-4354-6F1A34148495}"/>
              </a:ext>
            </a:extLst>
          </p:cNvPr>
          <p:cNvSpPr txBox="1"/>
          <p:nvPr/>
        </p:nvSpPr>
        <p:spPr>
          <a:xfrm>
            <a:off x="10695008" y="356080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https://www.unitree.com/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1B24C55-C54C-E8B4-3A54-BCCBB4243491}"/>
              </a:ext>
            </a:extLst>
          </p:cNvPr>
          <p:cNvSpPr/>
          <p:nvPr/>
        </p:nvSpPr>
        <p:spPr>
          <a:xfrm>
            <a:off x="12871048" y="7743463"/>
            <a:ext cx="1666755" cy="4051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6146"/>
            <a:ext cx="9086969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Proyectos a futuro y relevancia actual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22" y="1438751"/>
            <a:ext cx="1409105" cy="1690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67771" y="1754445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Mayor autonomía</a:t>
            </a:r>
            <a:endParaRPr lang="en-US" sz="2800" b="1" dirty="0"/>
          </a:p>
        </p:txBody>
      </p:sp>
      <p:sp>
        <p:nvSpPr>
          <p:cNvPr id="5" name="Text 2"/>
          <p:cNvSpPr/>
          <p:nvPr/>
        </p:nvSpPr>
        <p:spPr>
          <a:xfrm>
            <a:off x="2167771" y="2223194"/>
            <a:ext cx="11703963" cy="815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nuevos modelos buscan operar de </a:t>
            </a:r>
            <a:r>
              <a:rPr lang="en-US" sz="24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manera</a:t>
            </a:r>
            <a:r>
              <a:rPr lang="en-US" sz="2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completamente</a:t>
            </a:r>
            <a:endParaRPr lang="en-US" sz="240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just">
              <a:lnSpc>
                <a:spcPts val="27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autónoma en tareas de inspección y vigilancia.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22" y="2739390"/>
            <a:ext cx="1409105" cy="1690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67771" y="3055084"/>
            <a:ext cx="3428881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Integración con IA avanzada</a:t>
            </a:r>
            <a:endParaRPr lang="en-US" sz="2800" b="1" dirty="0"/>
          </a:p>
        </p:txBody>
      </p:sp>
      <p:sp>
        <p:nvSpPr>
          <p:cNvPr id="8" name="Text 4"/>
          <p:cNvSpPr/>
          <p:nvPr/>
        </p:nvSpPr>
        <p:spPr>
          <a:xfrm>
            <a:off x="2167771" y="3523833"/>
            <a:ext cx="11703963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Posibilidad de robots más inteligentes que puedan </a:t>
            </a:r>
            <a:r>
              <a:rPr lang="en-US" sz="24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actuar</a:t>
            </a:r>
            <a:r>
              <a:rPr lang="en-US" sz="2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sin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intervención humana.</a:t>
            </a:r>
            <a:endParaRPr lang="en-US" sz="2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22" y="4040029"/>
            <a:ext cx="1409105" cy="1690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67771" y="4355722"/>
            <a:ext cx="3327916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Expansión a más mercados</a:t>
            </a:r>
            <a:endParaRPr lang="en-US" sz="2800" b="1" dirty="0"/>
          </a:p>
        </p:txBody>
      </p:sp>
      <p:sp>
        <p:nvSpPr>
          <p:cNvPr id="11" name="Text 6"/>
          <p:cNvSpPr/>
          <p:nvPr/>
        </p:nvSpPr>
        <p:spPr>
          <a:xfrm>
            <a:off x="2167771" y="4824471"/>
            <a:ext cx="11703963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espera que los robots de Unitree se usen en </a:t>
            </a:r>
            <a:r>
              <a:rPr lang="en-US" sz="24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entornos</a:t>
            </a:r>
            <a:r>
              <a:rPr lang="en-US" sz="2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urbanos</a:t>
            </a:r>
            <a:endParaRPr lang="en-US" sz="240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comerciales.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758666" y="5852874"/>
            <a:ext cx="13113068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¿Está a punto de caducar? No, porque: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758666" y="6443543"/>
            <a:ext cx="13113068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mercado de la robótica sigue creciendo y la demanda de robots cuadrúpedos es alta.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758666" y="6866215"/>
            <a:ext cx="13113068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Unitree ha sabido innovar y mantenerse competitiva con precios accesibles.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758666" y="7288887"/>
            <a:ext cx="13113068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 logra mejorar su autonomía y eficiencia, podría ser una de las empresas líderes en el sector.</a:t>
            </a:r>
            <a:endParaRPr lang="en-US" sz="20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F1F60FA-C2BB-2F68-7F39-FA05A02F5EE2}"/>
              </a:ext>
            </a:extLst>
          </p:cNvPr>
          <p:cNvSpPr/>
          <p:nvPr/>
        </p:nvSpPr>
        <p:spPr>
          <a:xfrm>
            <a:off x="12871048" y="7743463"/>
            <a:ext cx="1666755" cy="4051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891</Words>
  <Application>Microsoft Office PowerPoint</Application>
  <PresentationFormat>Personalizado</PresentationFormat>
  <Paragraphs>92</Paragraphs>
  <Slides>9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Roboto Medium</vt:lpstr>
      <vt:lpstr>Roboto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luis miguel rueda galindo</cp:lastModifiedBy>
  <cp:revision>8</cp:revision>
  <dcterms:created xsi:type="dcterms:W3CDTF">2025-03-26T22:31:36Z</dcterms:created>
  <dcterms:modified xsi:type="dcterms:W3CDTF">2025-03-28T12:04:30Z</dcterms:modified>
</cp:coreProperties>
</file>